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0" r:id="rId9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C5A787-A4EB-40F1-956D-E41816FBC205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84122F-50BF-4691-A6D3-BF8FFD7B0377}" type="slidenum">
              <a:rPr lang="mr-IN" smtClean="0"/>
              <a:t>‹#›</a:t>
            </a:fld>
            <a:endParaRPr lang="mr-IN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592288"/>
          </a:xfrm>
        </p:spPr>
        <p:txBody>
          <a:bodyPr/>
          <a:lstStyle/>
          <a:p>
            <a:r>
              <a:rPr lang="en-US" sz="4500" b="1" dirty="0" smtClean="0">
                <a:effectLst/>
              </a:rPr>
              <a:t>Chapter- Accounting For Limited Liability Partnership</a:t>
            </a:r>
            <a:endParaRPr lang="mr-IN" sz="4500" dirty="0"/>
          </a:p>
        </p:txBody>
      </p:sp>
    </p:spTree>
    <p:extLst>
      <p:ext uri="{BB962C8B-B14F-4D97-AF65-F5344CB8AC3E}">
        <p14:creationId xmlns:p14="http://schemas.microsoft.com/office/powerpoint/2010/main" val="5759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effectLst/>
              </a:rPr>
              <a:t>Accounting For Limited Liability Partnership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LLP introduced by LLP Act, 2oo8 by way of notification dated 31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March 2009.In an LLP Combine the advantages of both companies and partnership into a single form of a organization.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>
                <a:solidFill>
                  <a:schemeClr val="tx1"/>
                </a:solidFill>
              </a:rPr>
              <a:t>Advantages-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Well known and accepted form of business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Low cost of 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Easy to establish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Easy to manage and Run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No requirement of minimum capital contribution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No restriction on number of partners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LLP and </a:t>
            </a:r>
            <a:r>
              <a:rPr lang="en-US" sz="2200" dirty="0" err="1" smtClean="0">
                <a:solidFill>
                  <a:schemeClr val="tx1"/>
                </a:solidFill>
              </a:rPr>
              <a:t>lts</a:t>
            </a:r>
            <a:r>
              <a:rPr lang="en-US" sz="2200" dirty="0" smtClean="0">
                <a:solidFill>
                  <a:schemeClr val="tx1"/>
                </a:solidFill>
              </a:rPr>
              <a:t>  partners distinct from each other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Less compliance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No exposure of personal assets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Less requirement to maintain statutory record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Less government intervention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Easy to dissolve or windup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Audit required only if contribution is exceeding Rs. 25 </a:t>
            </a:r>
            <a:r>
              <a:rPr lang="en-US" sz="2200" dirty="0" err="1" smtClean="0">
                <a:solidFill>
                  <a:schemeClr val="tx1"/>
                </a:solidFill>
              </a:rPr>
              <a:t>laks</a:t>
            </a:r>
            <a:r>
              <a:rPr lang="en-US" sz="2200" dirty="0" smtClean="0">
                <a:solidFill>
                  <a:schemeClr val="tx1"/>
                </a:solidFill>
              </a:rPr>
              <a:t> or turnover is exceeding than Rs.40 </a:t>
            </a:r>
            <a:r>
              <a:rPr lang="en-US" sz="2200" dirty="0" err="1" smtClean="0">
                <a:solidFill>
                  <a:schemeClr val="tx1"/>
                </a:solidFill>
              </a:rPr>
              <a:t>laks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u="sng" dirty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568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effectLst/>
              </a:rPr>
              <a:t>Accounting For Limited Liability Partnership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tx1"/>
                </a:solidFill>
              </a:rPr>
              <a:t>Designated Partner-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Designated partner means any partner designated as such pursuant to section 7 of LLP Act. Minimum 2 designated partner is required, who are individual and at least one of them shall be resident in India.</a:t>
            </a:r>
          </a:p>
          <a:p>
            <a:pPr marL="0" indent="0">
              <a:buNone/>
            </a:pPr>
            <a:r>
              <a:rPr lang="en-US" sz="2200" b="1" u="sng" dirty="0" smtClean="0">
                <a:solidFill>
                  <a:schemeClr val="tx1"/>
                </a:solidFill>
              </a:rPr>
              <a:t>Role</a:t>
            </a:r>
            <a:r>
              <a:rPr lang="en-US" sz="2200" dirty="0" smtClean="0">
                <a:solidFill>
                  <a:schemeClr val="tx1"/>
                </a:solidFill>
              </a:rPr>
              <a:t>- Similar to that of Directors in case of Company.</a:t>
            </a:r>
          </a:p>
          <a:p>
            <a:pPr marL="0" indent="0">
              <a:buNone/>
            </a:pPr>
            <a:r>
              <a:rPr lang="en-US" sz="2200" b="1" u="sng" dirty="0">
                <a:solidFill>
                  <a:schemeClr val="tx1"/>
                </a:solidFill>
              </a:rPr>
              <a:t>Rights</a:t>
            </a:r>
            <a:r>
              <a:rPr lang="en-US" sz="2200" dirty="0">
                <a:solidFill>
                  <a:schemeClr val="tx1"/>
                </a:solidFill>
              </a:rPr>
              <a:t>- rights are same as of other partners or specifically in LLP agreement.</a:t>
            </a:r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923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effectLst/>
              </a:rPr>
              <a:t>Accounting For Limited Liability Partnership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u="sng" dirty="0" smtClean="0">
                <a:solidFill>
                  <a:schemeClr val="tx1"/>
                </a:solidFill>
              </a:rPr>
              <a:t>Responsibilitie</a:t>
            </a:r>
            <a:r>
              <a:rPr lang="en-US" sz="2200" dirty="0" smtClean="0">
                <a:solidFill>
                  <a:schemeClr val="tx1"/>
                </a:solidFill>
              </a:rPr>
              <a:t>s-liable to all penalties imposed on LLP and responsible for the doing of all acts , matters and things as are required to be done by the LLP.</a:t>
            </a:r>
          </a:p>
          <a:p>
            <a:pPr marL="0" indent="0">
              <a:buNone/>
            </a:pPr>
            <a:r>
              <a:rPr lang="en-US" sz="2200" b="1" u="sng" dirty="0" smtClean="0">
                <a:solidFill>
                  <a:schemeClr val="tx1"/>
                </a:solidFill>
              </a:rPr>
              <a:t>Duties</a:t>
            </a:r>
            <a:r>
              <a:rPr lang="en-US" sz="2200" dirty="0" smtClean="0">
                <a:solidFill>
                  <a:schemeClr val="tx1"/>
                </a:solidFill>
              </a:rPr>
              <a:t>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Notify changes in LLP to Registrar of Company.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 Notify any changes in partners name, address to Registrar.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 Notify changes in Registered office address to Registrar.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Filing of Annual return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To preserve all records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Responsible for signing all the E-forms filled with  Registrar of Companies.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029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effectLst/>
              </a:rPr>
              <a:t>Accounting For Limited Liability Partnership</a:t>
            </a:r>
            <a:endParaRPr lang="mr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The following steps involved in conversion of an existing partnership or Limited Company into LLP</a:t>
            </a:r>
          </a:p>
          <a:p>
            <a:pPr marL="0" indent="0">
              <a:buNone/>
            </a:pPr>
            <a:endParaRPr lang="en-US" sz="2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1.</a:t>
            </a:r>
            <a:r>
              <a:rPr lang="en-US" sz="2200" dirty="0" smtClean="0">
                <a:solidFill>
                  <a:schemeClr val="tx1"/>
                </a:solidFill>
              </a:rPr>
              <a:t> Deciding the partners and designated partners for forming.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2. </a:t>
            </a:r>
            <a:r>
              <a:rPr lang="en-US" sz="2200" dirty="0" smtClean="0">
                <a:solidFill>
                  <a:schemeClr val="tx1"/>
                </a:solidFill>
              </a:rPr>
              <a:t>OBTAINING THE Designated Partner Identification. Number (DPIN) and Digital Signature Certificate.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3. </a:t>
            </a:r>
            <a:r>
              <a:rPr lang="en-US" sz="2200" dirty="0" smtClean="0">
                <a:solidFill>
                  <a:schemeClr val="tx1"/>
                </a:solidFill>
              </a:rPr>
              <a:t>Checking Name availability for LLP.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4. </a:t>
            </a:r>
            <a:r>
              <a:rPr lang="en-US" sz="2200" dirty="0" smtClean="0">
                <a:solidFill>
                  <a:schemeClr val="tx1"/>
                </a:solidFill>
              </a:rPr>
              <a:t>Drafting of LLP Agreement.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5. </a:t>
            </a:r>
            <a:r>
              <a:rPr lang="en-US" sz="2200" dirty="0" smtClean="0">
                <a:solidFill>
                  <a:schemeClr val="tx1"/>
                </a:solidFill>
              </a:rPr>
              <a:t>Filling of Incorporation Document.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6</a:t>
            </a:r>
            <a:r>
              <a:rPr lang="en-US" sz="2200" dirty="0" smtClean="0">
                <a:solidFill>
                  <a:schemeClr val="tx1"/>
                </a:solidFill>
              </a:rPr>
              <a:t>. Filing of Conversion Application.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 7. </a:t>
            </a:r>
            <a:r>
              <a:rPr lang="en-US" sz="2200" dirty="0" smtClean="0">
                <a:solidFill>
                  <a:schemeClr val="tx1"/>
                </a:solidFill>
              </a:rPr>
              <a:t>Certificate of Registration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>
                <a:solidFill>
                  <a:schemeClr val="tx1"/>
                </a:solidFill>
              </a:rPr>
              <a:t>Step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8. </a:t>
            </a:r>
            <a:r>
              <a:rPr lang="en-US" sz="2200" dirty="0" smtClean="0">
                <a:solidFill>
                  <a:schemeClr val="tx1"/>
                </a:solidFill>
              </a:rPr>
              <a:t>Information for Conversion to the Registrar of Firms.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470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04056"/>
          </a:xfrm>
        </p:spPr>
        <p:txBody>
          <a:bodyPr/>
          <a:lstStyle/>
          <a:p>
            <a:r>
              <a:rPr lang="en-US" sz="3000" b="1" dirty="0" smtClean="0">
                <a:effectLst/>
              </a:rPr>
              <a:t>Accounting For Limited Liability Partnership</a:t>
            </a:r>
            <a:endParaRPr lang="mr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        Statement </a:t>
            </a:r>
            <a:r>
              <a:rPr lang="en-US" sz="2200" dirty="0" smtClean="0">
                <a:solidFill>
                  <a:schemeClr val="tx1"/>
                </a:solidFill>
              </a:rPr>
              <a:t>of Assets and Liabilities of ____As at _______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32958"/>
              </p:ext>
            </p:extLst>
          </p:nvPr>
        </p:nvGraphicFramePr>
        <p:xfrm>
          <a:off x="755576" y="1196749"/>
          <a:ext cx="7704854" cy="5472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235"/>
                <a:gridCol w="1090310"/>
                <a:gridCol w="1090309"/>
              </a:tblGrid>
              <a:tr h="3710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Particulars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+mj-lt"/>
                        </a:rPr>
                        <a:t>I )Contribution and Liabilities</a:t>
                      </a:r>
                      <a:endParaRPr lang="mr-IN" b="1" u="sng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1. Partners Funds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Contribution Received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Res.&amp; Surplus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+XX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492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+mj-lt"/>
                        </a:rPr>
                        <a:t>2. Labilities</a:t>
                      </a:r>
                      <a:endParaRPr lang="mr-IN" b="1" dirty="0" smtClean="0">
                        <a:latin typeface="+mj-lt"/>
                      </a:endParaRPr>
                    </a:p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4929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Secures, Unsecured, Short </a:t>
                      </a:r>
                      <a:r>
                        <a:rPr lang="en-US" baseline="0" dirty="0" smtClean="0">
                          <a:latin typeface="+mj-lt"/>
                        </a:rPr>
                        <a:t> term Borrowing, Creditors/ BP, Other liabilities, Provisions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TOTAL----------------------------------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XXX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  <a:tr h="371025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+mj-lt"/>
                        </a:rPr>
                        <a:t>II) Assets</a:t>
                      </a:r>
                      <a:endParaRPr lang="mr-IN" b="1" u="sng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92756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Net</a:t>
                      </a:r>
                      <a:r>
                        <a:rPr lang="en-US" baseline="0" dirty="0" smtClean="0">
                          <a:latin typeface="+mj-lt"/>
                        </a:rPr>
                        <a:t> Block of FA, Investment, Loan and Advances, Inventories, Dr.BR, Cash and Cash Equivalents other Assets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6492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TOTAL-------------------------------</a:t>
                      </a:r>
                      <a:endParaRPr lang="mr-IN" dirty="0" smtClean="0">
                        <a:latin typeface="+mj-lt"/>
                      </a:endParaRPr>
                    </a:p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XXX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89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04056"/>
          </a:xfrm>
        </p:spPr>
        <p:txBody>
          <a:bodyPr/>
          <a:lstStyle/>
          <a:p>
            <a:r>
              <a:rPr lang="en-US" sz="3000" b="1" dirty="0" smtClean="0">
                <a:effectLst/>
              </a:rPr>
              <a:t>Accounting For Limited Liability Partnership</a:t>
            </a:r>
            <a:endParaRPr lang="mr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085584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Statement of Income and Exp. of ____from ____to______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88837"/>
              </p:ext>
            </p:extLst>
          </p:nvPr>
        </p:nvGraphicFramePr>
        <p:xfrm>
          <a:off x="467544" y="1196751"/>
          <a:ext cx="8136905" cy="55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4008"/>
                <a:gridCol w="1151449"/>
                <a:gridCol w="1151448"/>
              </a:tblGrid>
              <a:tr h="3652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Particulars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5284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+mj-lt"/>
                        </a:rPr>
                        <a:t>I )INCOME</a:t>
                      </a:r>
                      <a:endParaRPr lang="mr-IN" b="1" u="sng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5284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1. Net turnover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>
                        <a:latin typeface="+mj-lt"/>
                      </a:endParaRPr>
                    </a:p>
                  </a:txBody>
                  <a:tcPr/>
                </a:tc>
              </a:tr>
              <a:tr h="3652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Domestic turnover &amp; Export turnover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52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Other Income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+XX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65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TOTAL----------------------------</a:t>
                      </a:r>
                      <a:endParaRPr lang="mr-IN" b="1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XXX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  <a:tr h="417535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+mj-lt"/>
                        </a:rPr>
                        <a:t>II)</a:t>
                      </a:r>
                      <a:r>
                        <a:rPr lang="en-US" b="1" u="sng" baseline="0" dirty="0" smtClean="0">
                          <a:latin typeface="+mj-lt"/>
                        </a:rPr>
                        <a:t> EXPENSES</a:t>
                      </a:r>
                      <a:endParaRPr lang="mr-IN" b="1" u="sng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91321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RM</a:t>
                      </a:r>
                      <a:r>
                        <a:rPr lang="en-US" baseline="0" dirty="0" smtClean="0">
                          <a:latin typeface="+mj-lt"/>
                        </a:rPr>
                        <a:t> Consumed, Power and fuel, personnel Exp., Administrative Exp., Selling Exp., Insurance Exp., Deprecation &amp; Amortization , Interest, other Exp.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447194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+mj-lt"/>
                        </a:rPr>
                        <a:t>Net Profit before </a:t>
                      </a:r>
                      <a:r>
                        <a:rPr lang="en-US" b="1" u="sng" dirty="0" err="1" smtClean="0">
                          <a:latin typeface="+mj-lt"/>
                        </a:rPr>
                        <a:t>Taxe</a:t>
                      </a:r>
                      <a:endParaRPr lang="mr-IN" b="1" u="sng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XX</a:t>
                      </a:r>
                      <a:endParaRPr lang="mr-IN" b="1" dirty="0">
                        <a:latin typeface="+mj-lt"/>
                      </a:endParaRPr>
                    </a:p>
                  </a:txBody>
                  <a:tcPr/>
                </a:tc>
              </a:tr>
              <a:tr h="42864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Less- Provision or Tax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(XX)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866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Net Profit after Tax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866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Profit transferred to Partners</a:t>
                      </a:r>
                      <a:r>
                        <a:rPr lang="en-US" baseline="0" dirty="0" smtClean="0">
                          <a:latin typeface="+mj-lt"/>
                        </a:rPr>
                        <a:t> Account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  <a:tr h="3866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Profit transferred to reserves</a:t>
                      </a:r>
                      <a:r>
                        <a:rPr lang="en-US" baseline="0" dirty="0" smtClean="0">
                          <a:latin typeface="+mj-lt"/>
                        </a:rPr>
                        <a:t> and Surpluses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r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XX</a:t>
                      </a:r>
                      <a:endParaRPr lang="mr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20506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7677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164</TotalTime>
  <Words>583</Words>
  <Application>Microsoft Office PowerPoint</Application>
  <PresentationFormat>On-screen Show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Chapter- Accounting For Limited Liability Partnership</vt:lpstr>
      <vt:lpstr>Accounting For Limited Liability Partnership</vt:lpstr>
      <vt:lpstr>Accounting For Limited Liability Partnership</vt:lpstr>
      <vt:lpstr>Accounting For Limited Liability Partnership</vt:lpstr>
      <vt:lpstr>Accounting For Limited Liability Partnership</vt:lpstr>
      <vt:lpstr>Accounting For Limited Liability Partnership</vt:lpstr>
      <vt:lpstr>Accounting For Limited Liability Partnership</vt:lpstr>
      <vt:lpstr>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Chapter-Conversion /Sale of A Partnership Firm into A Limited Company</dc:title>
  <dc:creator>hp</dc:creator>
  <cp:lastModifiedBy>user</cp:lastModifiedBy>
  <cp:revision>17</cp:revision>
  <dcterms:created xsi:type="dcterms:W3CDTF">2021-11-18T10:59:46Z</dcterms:created>
  <dcterms:modified xsi:type="dcterms:W3CDTF">2021-11-23T08:08:09Z</dcterms:modified>
</cp:coreProperties>
</file>